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7DA9E390-E02C-418D-8A2F-18CF297D9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CC5788F5-8C04-4C55-B541-C1A3B968DB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juhteksemplari alapealkirja laadi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434DDC4E-15C3-476E-98F5-3C6087E96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DAF-E301-4C8D-8425-9E7734C734AA}" type="datetimeFigureOut">
              <a:rPr lang="et-EE" smtClean="0"/>
              <a:t>07.05.2021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540FEE06-0606-4ABE-AC34-F25086D9A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BDE33A1E-2075-4D53-806A-E7D195F0C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16EA-CF8E-45D6-A9E6-1037DAD791E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53798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463749F-15B0-431D-B038-52F9B215D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48DC8A52-9EE0-41AD-A958-42DE168486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0EF1BA41-5ADC-4A0A-908C-29A8295A0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DAF-E301-4C8D-8425-9E7734C734AA}" type="datetimeFigureOut">
              <a:rPr lang="et-EE" smtClean="0"/>
              <a:t>07.05.2021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7994060B-C754-4802-9186-EEB447556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6E8F8264-3A2D-447B-ACA1-17B05E5DF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16EA-CF8E-45D6-A9E6-1037DAD791E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9136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>
            <a:extLst>
              <a:ext uri="{FF2B5EF4-FFF2-40B4-BE49-F238E27FC236}">
                <a16:creationId xmlns:a16="http://schemas.microsoft.com/office/drawing/2014/main" id="{3280327A-A27D-49CD-A648-D22234D11A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67E59795-0EBB-4CAF-9D9A-E2DE6C598C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D4AB44C5-B18E-4BC8-A7AE-321E41648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DAF-E301-4C8D-8425-9E7734C734AA}" type="datetimeFigureOut">
              <a:rPr lang="et-EE" smtClean="0"/>
              <a:t>07.05.2021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4175D894-A538-4A17-B93A-448711ED2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A2D632F5-34CD-4F39-A9E4-EAC300345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16EA-CF8E-45D6-A9E6-1037DAD791E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43965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98249FB-6F0B-4B0D-98AF-82E38395E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6E61B5F-5B6E-4B4C-8C24-C57BE5419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148D2BD4-0C58-48AD-A71B-0E1E924D7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DAF-E301-4C8D-8425-9E7734C734AA}" type="datetimeFigureOut">
              <a:rPr lang="et-EE" smtClean="0"/>
              <a:t>07.05.2021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7F2E9FA8-209E-4B6C-B0B8-DD7E26677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1B8BF2E8-3CC0-43C5-89B6-0F23FDAB3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16EA-CF8E-45D6-A9E6-1037DAD791E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88449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7BE14BB-9E9C-401F-96A9-073A44689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A4411536-CE3A-48FA-AA98-EE1371517A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3D02EB1B-2FFD-4483-8377-3BB04F0B8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DAF-E301-4C8D-8425-9E7734C734AA}" type="datetimeFigureOut">
              <a:rPr lang="et-EE" smtClean="0"/>
              <a:t>07.05.2021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A0DAD825-5692-4A05-9CC9-DC3F5211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B0722C1C-6764-49A7-8875-333033D5A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16EA-CF8E-45D6-A9E6-1037DAD791E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22572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5158223-BAF2-4B79-8946-E73EF0916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6FD8E75C-9F05-4C59-9E89-50959FE623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9928A2A3-A259-4666-9AB9-DACD02AD68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19EC9E3C-F73F-4569-AE2C-29370A15C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DAF-E301-4C8D-8425-9E7734C734AA}" type="datetimeFigureOut">
              <a:rPr lang="et-EE" smtClean="0"/>
              <a:t>07.05.2021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CE6BC7DA-5A3F-4CD4-9203-76748B3FF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A2297678-E5FF-4B83-84F8-3851F1A18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16EA-CF8E-45D6-A9E6-1037DAD791E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52062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260FEE5-7DEA-42F1-AF80-CF30518AF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58C65D7A-0585-4FB8-A718-338FDFF72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97BDE9FD-5813-493E-B3F8-133E2C493D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Teksti kohatäide 4">
            <a:extLst>
              <a:ext uri="{FF2B5EF4-FFF2-40B4-BE49-F238E27FC236}">
                <a16:creationId xmlns:a16="http://schemas.microsoft.com/office/drawing/2014/main" id="{971DA4CA-D425-48D8-AEA2-62D86E2B32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6" name="Sisu kohatäide 5">
            <a:extLst>
              <a:ext uri="{FF2B5EF4-FFF2-40B4-BE49-F238E27FC236}">
                <a16:creationId xmlns:a16="http://schemas.microsoft.com/office/drawing/2014/main" id="{9827295C-9B9A-4BB2-ADCB-A1270D5E49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7" name="Kuupäeva kohatäide 6">
            <a:extLst>
              <a:ext uri="{FF2B5EF4-FFF2-40B4-BE49-F238E27FC236}">
                <a16:creationId xmlns:a16="http://schemas.microsoft.com/office/drawing/2014/main" id="{B52C7509-A5F0-4A82-AF9C-9DD2B77B0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DAF-E301-4C8D-8425-9E7734C734AA}" type="datetimeFigureOut">
              <a:rPr lang="et-EE" smtClean="0"/>
              <a:t>07.05.2021</a:t>
            </a:fld>
            <a:endParaRPr lang="et-EE"/>
          </a:p>
        </p:txBody>
      </p:sp>
      <p:sp>
        <p:nvSpPr>
          <p:cNvPr id="8" name="Jaluse kohatäide 7">
            <a:extLst>
              <a:ext uri="{FF2B5EF4-FFF2-40B4-BE49-F238E27FC236}">
                <a16:creationId xmlns:a16="http://schemas.microsoft.com/office/drawing/2014/main" id="{984B0AF7-044F-48C3-9979-97862783F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>
            <a:extLst>
              <a:ext uri="{FF2B5EF4-FFF2-40B4-BE49-F238E27FC236}">
                <a16:creationId xmlns:a16="http://schemas.microsoft.com/office/drawing/2014/main" id="{68895407-3322-47A7-BE12-68ACC96FC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16EA-CF8E-45D6-A9E6-1037DAD791E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3373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DAC4C40-9DC0-4DA0-AFE6-FABD0F645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Kuupäeva kohatäide 2">
            <a:extLst>
              <a:ext uri="{FF2B5EF4-FFF2-40B4-BE49-F238E27FC236}">
                <a16:creationId xmlns:a16="http://schemas.microsoft.com/office/drawing/2014/main" id="{AD992A74-6184-4B58-82D8-9F7E685B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DAF-E301-4C8D-8425-9E7734C734AA}" type="datetimeFigureOut">
              <a:rPr lang="et-EE" smtClean="0"/>
              <a:t>07.05.2021</a:t>
            </a:fld>
            <a:endParaRPr lang="et-EE"/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A9AC6134-8C2B-48B2-B814-1ADFE51A8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>
            <a:extLst>
              <a:ext uri="{FF2B5EF4-FFF2-40B4-BE49-F238E27FC236}">
                <a16:creationId xmlns:a16="http://schemas.microsoft.com/office/drawing/2014/main" id="{6A511A95-D6D8-4B7F-8B47-7100B5928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16EA-CF8E-45D6-A9E6-1037DAD791E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77645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>
            <a:extLst>
              <a:ext uri="{FF2B5EF4-FFF2-40B4-BE49-F238E27FC236}">
                <a16:creationId xmlns:a16="http://schemas.microsoft.com/office/drawing/2014/main" id="{9616074B-9F7D-4AEB-A174-598FEEA79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DAF-E301-4C8D-8425-9E7734C734AA}" type="datetimeFigureOut">
              <a:rPr lang="et-EE" smtClean="0"/>
              <a:t>07.05.2021</a:t>
            </a:fld>
            <a:endParaRPr lang="et-EE"/>
          </a:p>
        </p:txBody>
      </p:sp>
      <p:sp>
        <p:nvSpPr>
          <p:cNvPr id="3" name="Jaluse kohatäide 2">
            <a:extLst>
              <a:ext uri="{FF2B5EF4-FFF2-40B4-BE49-F238E27FC236}">
                <a16:creationId xmlns:a16="http://schemas.microsoft.com/office/drawing/2014/main" id="{E3CF5D48-E617-45A6-9D28-EB37E882D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2BA38002-3FE9-459C-95A2-738CBC26C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16EA-CF8E-45D6-A9E6-1037DAD791E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41606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1AF786EF-0BF4-459B-8BDE-CF8CAAE4E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7F35143E-A3C4-42C3-AD83-94396329B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8C4B2F62-B162-439F-B5D3-5332DBDAA1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E401CB33-2CFB-4AC1-89B2-FFDAC80A7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DAF-E301-4C8D-8425-9E7734C734AA}" type="datetimeFigureOut">
              <a:rPr lang="et-EE" smtClean="0"/>
              <a:t>07.05.2021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FFFCF57F-FBB9-4256-AC36-CB2F8565C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01006CAA-8418-44A7-861C-C94DAB106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16EA-CF8E-45D6-A9E6-1037DAD791E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97882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B91291F-C37A-4571-BE78-21EE8DE38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Pildi kohatäide 2">
            <a:extLst>
              <a:ext uri="{FF2B5EF4-FFF2-40B4-BE49-F238E27FC236}">
                <a16:creationId xmlns:a16="http://schemas.microsoft.com/office/drawing/2014/main" id="{BCB79178-E6EA-4317-811F-0AC05AABFE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2472BBA2-D923-4E45-B1DE-0952C01FB6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C7477F12-DB5C-4EDA-8739-FBA30A484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DAF-E301-4C8D-8425-9E7734C734AA}" type="datetimeFigureOut">
              <a:rPr lang="et-EE" smtClean="0"/>
              <a:t>07.05.2021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FD25F979-AE88-4F10-8C8F-C2068092F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7F75BC01-5A0B-4FFF-865B-E34C1C7AB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16EA-CF8E-45D6-A9E6-1037DAD791E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26675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>
            <a:extLst>
              <a:ext uri="{FF2B5EF4-FFF2-40B4-BE49-F238E27FC236}">
                <a16:creationId xmlns:a16="http://schemas.microsoft.com/office/drawing/2014/main" id="{459B4D37-BCA8-466D-B17C-DC1490AF8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FA0E305D-6C44-44B7-B821-AD1FD3617B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508A163B-B3E7-4279-9217-B4669752FB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9CDAF-E301-4C8D-8425-9E7734C734AA}" type="datetimeFigureOut">
              <a:rPr lang="et-EE" smtClean="0"/>
              <a:t>07.05.2021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927AFD73-48BF-4754-B40C-2D82170CA2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FE30EC0E-0400-472C-8928-C7D088699D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416EA-CF8E-45D6-A9E6-1037DAD791E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43862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ibMiBa6tNU" TargetMode="External"/><Relationship Id="rId2" Type="http://schemas.openxmlformats.org/officeDocument/2006/relationships/hyperlink" Target="https://www.youtube.com/watch?v=z8RK-s2VUJ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D50155B-3119-408E-A391-7CA3235570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/>
              <a:t>ISIKLIK EELARVE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FEB953CF-76A5-4759-B9E9-AAF37D8758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91948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1BBFEAFE-24DB-4299-8776-060799C5C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Mõistlikud ja kahjulikud laenud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2E97E261-ABDC-45EB-96C4-0C32A7C77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t-EE" b="1" dirty="0"/>
              <a:t>Mõistlikud laenud </a:t>
            </a:r>
            <a:r>
              <a:rPr lang="et-EE" dirty="0"/>
              <a:t>on sellised, mis aitavad Sul kasvatada kas oma vara või iseenda väärtust: näiteks</a:t>
            </a:r>
          </a:p>
          <a:p>
            <a:r>
              <a:rPr lang="et-EE" dirty="0"/>
              <a:t>laen kodu ostmiseks (kinnisvara) või laen õppima minekuks (haridus).</a:t>
            </a:r>
          </a:p>
          <a:p>
            <a:endParaRPr lang="et-EE" dirty="0"/>
          </a:p>
          <a:p>
            <a:pPr marL="0" indent="0">
              <a:buNone/>
            </a:pPr>
            <a:r>
              <a:rPr lang="et-EE" dirty="0"/>
              <a:t> </a:t>
            </a:r>
            <a:r>
              <a:rPr lang="et-EE" b="1" dirty="0"/>
              <a:t>Kahjulikud laenud </a:t>
            </a:r>
            <a:r>
              <a:rPr lang="et-EE" dirty="0"/>
              <a:t>on sellised, millega ostetud asjad kaotavad ajas väärtust ja mille puhul maksad</a:t>
            </a:r>
          </a:p>
          <a:p>
            <a:r>
              <a:rPr lang="et-EE" dirty="0"/>
              <a:t>laenu edasi ka veel siis, kui selle eest ostetud asi on oma aja juba ära elanud. Sellised asjad on</a:t>
            </a:r>
          </a:p>
          <a:p>
            <a:r>
              <a:rPr lang="et-EE" dirty="0"/>
              <a:t>tarbeesemed (arvuti, telefon) ning reisid. Ka krediitkaardiga riiete, toidu jms ostmine on laenamine ja ei liigitu kõige mõistlikumate tegevuste hulk</a:t>
            </a:r>
          </a:p>
        </p:txBody>
      </p:sp>
    </p:spTree>
    <p:extLst>
      <p:ext uri="{BB962C8B-B14F-4D97-AF65-F5344CB8AC3E}">
        <p14:creationId xmlns:p14="http://schemas.microsoft.com/office/powerpoint/2010/main" val="3591813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D9C294CC-98ED-421B-8F7C-8F4B183F3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SMS-laen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FDEA9B18-B0AF-4E95-B661-34F01743D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/>
              <a:t>Hoidu SMS-laenust ehk kiirlaenust! Selle intress ja muud kaasneda võivad kulud on väga kõrged, nii et sa võid sattuda makseraskustesse. Lisaks kahjustab SMS-laen Su makseajalugu. See tähendab, et kui</a:t>
            </a:r>
          </a:p>
          <a:p>
            <a:pPr marL="0" indent="0">
              <a:buNone/>
            </a:pPr>
            <a:r>
              <a:rPr lang="et-EE" dirty="0"/>
              <a:t>tahaksid edaspidi pangast näiteks õppelaenu või kodulaenu võtta ja Sinu kontol on näha SMS-laenu laekumine, siis pangad Sulle laenu ei anna – Sa pole usaldusväärne. SMS-laenu võtmine näitab, et Sa ei oska oma rahaasjadega hakkama saada.</a:t>
            </a:r>
          </a:p>
        </p:txBody>
      </p:sp>
    </p:spTree>
    <p:extLst>
      <p:ext uri="{BB962C8B-B14F-4D97-AF65-F5344CB8AC3E}">
        <p14:creationId xmlns:p14="http://schemas.microsoft.com/office/powerpoint/2010/main" val="730085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134AC8FB-B59A-4661-80D7-ED1576EC7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Säästmine- raha kogumine planeeritud ootamatuteks tulevasteks väljaminekuteks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07DEBA0E-1D5D-413A-9E01-0639D78A1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Säästa saab nt: </a:t>
            </a:r>
          </a:p>
          <a:p>
            <a:pPr marL="0" indent="0">
              <a:buNone/>
            </a:pPr>
            <a:r>
              <a:rPr lang="et-EE" dirty="0"/>
              <a:t>Mõne kallima eseme ostmiseks</a:t>
            </a:r>
          </a:p>
          <a:p>
            <a:pPr marL="0" indent="0">
              <a:buNone/>
            </a:pPr>
            <a:r>
              <a:rPr lang="et-EE" dirty="0"/>
              <a:t>Reisile minekuks</a:t>
            </a:r>
          </a:p>
          <a:p>
            <a:pPr marL="0" indent="0">
              <a:buNone/>
            </a:pPr>
            <a:r>
              <a:rPr lang="et-EE" dirty="0"/>
              <a:t>Hädareserviks</a:t>
            </a:r>
          </a:p>
          <a:p>
            <a:pPr marL="0" indent="0">
              <a:buNone/>
            </a:pPr>
            <a:r>
              <a:rPr lang="et-EE" dirty="0"/>
              <a:t>Õppima asumiseks</a:t>
            </a:r>
          </a:p>
          <a:p>
            <a:pPr marL="0" indent="0">
              <a:buNone/>
            </a:pPr>
            <a:r>
              <a:rPr lang="et-EE" dirty="0"/>
              <a:t>Investeerimiseks</a:t>
            </a:r>
          </a:p>
          <a:p>
            <a:pPr marL="0" indent="0">
              <a:buNone/>
            </a:pPr>
            <a:r>
              <a:rPr lang="et-EE" dirty="0"/>
              <a:t>Jne. </a:t>
            </a:r>
          </a:p>
        </p:txBody>
      </p:sp>
    </p:spTree>
    <p:extLst>
      <p:ext uri="{BB962C8B-B14F-4D97-AF65-F5344CB8AC3E}">
        <p14:creationId xmlns:p14="http://schemas.microsoft.com/office/powerpoint/2010/main" val="764431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30584F5-643B-4C22-A31A-9082E372D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A1514BC6-CDC2-4C58-91B5-A2F823B98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/>
              <a:t>Investeerimine- raha kogumine, mille eesmärgiks on teenida olemasoleva raha pealt lisatulu. Investeerimine tähendab raha paigutamist nt aktsiatesse, kinnisvarasse, investeerimisfondidesse. </a:t>
            </a:r>
          </a:p>
          <a:p>
            <a:pPr marL="0" indent="0">
              <a:buNone/>
            </a:pPr>
            <a:r>
              <a:rPr lang="et-EE" dirty="0"/>
              <a:t>Tulu saamine ei ole alati kindel tulu, see tähendab ka riskeerimist. </a:t>
            </a:r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r>
              <a:rPr lang="et-EE" dirty="0"/>
              <a:t>Kui leiaksid tänavalt 5000 eurot, mis sa sellega teeksid?</a:t>
            </a:r>
          </a:p>
        </p:txBody>
      </p:sp>
    </p:spTree>
    <p:extLst>
      <p:ext uri="{BB962C8B-B14F-4D97-AF65-F5344CB8AC3E}">
        <p14:creationId xmlns:p14="http://schemas.microsoft.com/office/powerpoint/2010/main" val="92616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0363E35-823C-4363-B0DA-2CE3AE02D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Lahenda ristsõna säästmine ja tarbimine </a:t>
            </a:r>
            <a:r>
              <a:rPr lang="et-EE" dirty="0" err="1"/>
              <a:t>opiqust</a:t>
            </a:r>
            <a:r>
              <a:rPr lang="et-EE" dirty="0"/>
              <a:t>.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BFCFB200-6958-4350-820D-02177F24E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749230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0BDA289-3C8E-4B8B-8516-2E76D5FC7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2210E4C-3B74-4184-A8C6-9A156BD26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Hoolimata</a:t>
            </a:r>
            <a:r>
              <a:rPr lang="fi-FI" dirty="0"/>
              <a:t> </a:t>
            </a:r>
            <a:r>
              <a:rPr lang="fi-FI" dirty="0" err="1"/>
              <a:t>sellest</a:t>
            </a:r>
            <a:r>
              <a:rPr lang="fi-FI" dirty="0"/>
              <a:t>, kas </a:t>
            </a:r>
            <a:r>
              <a:rPr lang="fi-FI" dirty="0" err="1"/>
              <a:t>peres</a:t>
            </a:r>
            <a:r>
              <a:rPr lang="fi-FI" dirty="0"/>
              <a:t> on </a:t>
            </a:r>
            <a:r>
              <a:rPr lang="fi-FI" dirty="0" err="1"/>
              <a:t>vähe</a:t>
            </a:r>
            <a:r>
              <a:rPr lang="fi-FI" dirty="0"/>
              <a:t> </a:t>
            </a:r>
            <a:r>
              <a:rPr lang="fi-FI" dirty="0" err="1"/>
              <a:t>või</a:t>
            </a:r>
            <a:r>
              <a:rPr lang="fi-FI" dirty="0"/>
              <a:t> palju raha, </a:t>
            </a:r>
            <a:r>
              <a:rPr lang="fi-FI" dirty="0" err="1"/>
              <a:t>tasub</a:t>
            </a:r>
            <a:r>
              <a:rPr lang="fi-FI" dirty="0"/>
              <a:t> </a:t>
            </a:r>
            <a:r>
              <a:rPr lang="fi-FI" dirty="0" err="1"/>
              <a:t>ikka</a:t>
            </a:r>
            <a:r>
              <a:rPr lang="fi-FI" dirty="0"/>
              <a:t> </a:t>
            </a:r>
            <a:r>
              <a:rPr lang="fi-FI" dirty="0" err="1"/>
              <a:t>mõelda</a:t>
            </a:r>
            <a:r>
              <a:rPr lang="fi-FI" dirty="0"/>
              <a:t>, </a:t>
            </a:r>
            <a:r>
              <a:rPr lang="fi-FI" dirty="0" err="1"/>
              <a:t>kuidas</a:t>
            </a:r>
            <a:r>
              <a:rPr lang="fi-FI" dirty="0"/>
              <a:t> </a:t>
            </a:r>
            <a:r>
              <a:rPr lang="fi-FI" dirty="0" err="1"/>
              <a:t>seda</a:t>
            </a:r>
            <a:r>
              <a:rPr lang="fi-FI" dirty="0"/>
              <a:t> </a:t>
            </a:r>
            <a:r>
              <a:rPr lang="fi-FI" dirty="0" err="1"/>
              <a:t>kulutada</a:t>
            </a:r>
            <a:r>
              <a:rPr lang="fi-FI" dirty="0"/>
              <a:t>.</a:t>
            </a:r>
            <a:endParaRPr lang="et-EE" dirty="0"/>
          </a:p>
          <a:p>
            <a:r>
              <a:rPr lang="et-EE" dirty="0"/>
              <a:t>Isiklikku eelarvet saab koostada mingiks sündmuseks (nt sünnipäeva pidamiseks) või mingiks perioodiks (kuuks, aastaks jne)</a:t>
            </a:r>
          </a:p>
        </p:txBody>
      </p:sp>
    </p:spTree>
    <p:extLst>
      <p:ext uri="{BB962C8B-B14F-4D97-AF65-F5344CB8AC3E}">
        <p14:creationId xmlns:p14="http://schemas.microsoft.com/office/powerpoint/2010/main" val="833673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E6375ED-F6DF-42E1-8CD4-D45163DFC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Pere eelarve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090DCE5D-B60E-4D1F-916D-E71D22612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Pane vihikusse kirja Eesti perekonna peamised tuluallikad ja </a:t>
            </a:r>
            <a:r>
              <a:rPr lang="et-EE"/>
              <a:t>peamised kuluallikad</a:t>
            </a:r>
            <a:r>
              <a:rPr lang="et-E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71434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>
            <a:extLst>
              <a:ext uri="{FF2B5EF4-FFF2-40B4-BE49-F238E27FC236}">
                <a16:creationId xmlns:a16="http://schemas.microsoft.com/office/drawing/2014/main" id="{CB21F42B-5025-4D93-B98F-BB307F9A173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12800" y="778934"/>
            <a:ext cx="9702800" cy="539803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t-EE" b="1" dirty="0"/>
              <a:t>Tulud</a:t>
            </a:r>
          </a:p>
          <a:p>
            <a:r>
              <a:rPr lang="et-EE" dirty="0"/>
              <a:t>Palk (või pension)</a:t>
            </a:r>
          </a:p>
          <a:p>
            <a:r>
              <a:rPr lang="et-EE" dirty="0"/>
              <a:t>riiklikud toetused (nt lapsetoetus, üksikvanema toetus, vajaduspõhine peretoetus, lapsehooldustasu) jne</a:t>
            </a:r>
          </a:p>
          <a:p>
            <a:endParaRPr lang="et-EE" dirty="0"/>
          </a:p>
          <a:p>
            <a:pPr marL="0" indent="0">
              <a:buNone/>
            </a:pPr>
            <a:r>
              <a:rPr lang="et-EE" b="1" dirty="0"/>
              <a:t>Kulud</a:t>
            </a:r>
          </a:p>
          <a:p>
            <a:r>
              <a:rPr lang="et-EE" dirty="0"/>
              <a:t>Maksud palgast(palgast tulumaks 20%, töötuskindlustusmakse 1,6%, kogumispension)</a:t>
            </a:r>
          </a:p>
          <a:p>
            <a:r>
              <a:rPr lang="et-EE" dirty="0"/>
              <a:t>Muud maksud (pangalaen elukohale või üür)</a:t>
            </a:r>
          </a:p>
          <a:p>
            <a:r>
              <a:rPr lang="et-EE" dirty="0"/>
              <a:t>Toit</a:t>
            </a:r>
          </a:p>
          <a:p>
            <a:r>
              <a:rPr lang="et-EE" dirty="0"/>
              <a:t>riided</a:t>
            </a:r>
          </a:p>
          <a:p>
            <a:r>
              <a:rPr lang="et-EE" dirty="0"/>
              <a:t>haridus</a:t>
            </a:r>
          </a:p>
          <a:p>
            <a:r>
              <a:rPr lang="et-EE" dirty="0"/>
              <a:t>Liisingud</a:t>
            </a:r>
          </a:p>
          <a:p>
            <a:r>
              <a:rPr lang="et-EE" dirty="0"/>
              <a:t>Arved (telefon, internet, jne)</a:t>
            </a:r>
          </a:p>
          <a:p>
            <a:pPr marL="0" indent="0">
              <a:buNone/>
            </a:pPr>
            <a:r>
              <a:rPr lang="et-EE" b="1" u="sng" dirty="0"/>
              <a:t>Vt sektordiagramm OPIQUS!</a:t>
            </a:r>
          </a:p>
        </p:txBody>
      </p:sp>
    </p:spTree>
    <p:extLst>
      <p:ext uri="{BB962C8B-B14F-4D97-AF65-F5344CB8AC3E}">
        <p14:creationId xmlns:p14="http://schemas.microsoft.com/office/powerpoint/2010/main" val="2610716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8A27285-7832-4F15-8879-4F19A8B0E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B48062C3-F9BF-4EFF-80A9-28A14FB95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Aegajalt tekib vajadus kirja panna oma tulud ja kulud.</a:t>
            </a:r>
          </a:p>
          <a:p>
            <a:r>
              <a:rPr lang="et-EE" dirty="0"/>
              <a:t>Millal peaks inimene koostama isikliku eelarve ja panema kirja oma tulud ja kulud?</a:t>
            </a:r>
          </a:p>
          <a:p>
            <a:r>
              <a:rPr lang="et-EE" dirty="0"/>
              <a:t>Vaata videoid: </a:t>
            </a:r>
          </a:p>
          <a:p>
            <a:pPr marL="0" indent="0">
              <a:buNone/>
            </a:pPr>
            <a:r>
              <a:rPr lang="et-EE" dirty="0">
                <a:hlinkClick r:id="rId2"/>
              </a:rPr>
              <a:t>https://www.youtube.com/watch?v=z8RK-s2VUJg</a:t>
            </a:r>
            <a:endParaRPr lang="et-EE" dirty="0"/>
          </a:p>
          <a:p>
            <a:pPr marL="0" indent="0">
              <a:buNone/>
            </a:pPr>
            <a:r>
              <a:rPr lang="et-EE" dirty="0">
                <a:hlinkClick r:id="rId3"/>
              </a:rPr>
              <a:t>https://www.youtube.com/watch?v=LibMiBa6tNU</a:t>
            </a:r>
            <a:endParaRPr lang="et-EE" dirty="0"/>
          </a:p>
          <a:p>
            <a:pPr marL="0" indent="0">
              <a:buNone/>
            </a:pP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93260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77D9463-18CF-4C9C-9911-2841C2DD9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Näiteks: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D761715D-22DB-4898-9D10-C419148D0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/>
              <a:t>• iseseisvalt, vanematest eraldi elama hakates</a:t>
            </a:r>
          </a:p>
          <a:p>
            <a:endParaRPr lang="et-EE" dirty="0"/>
          </a:p>
          <a:p>
            <a:pPr marL="0" indent="0">
              <a:buNone/>
            </a:pPr>
            <a:r>
              <a:rPr lang="et-EE" dirty="0"/>
              <a:t>• enne mõne kohustuse võtmist, näiteks õppelaen või eluasemelaen </a:t>
            </a:r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r>
              <a:rPr lang="et-EE" dirty="0"/>
              <a:t>• kui raha napib</a:t>
            </a:r>
          </a:p>
        </p:txBody>
      </p:sp>
    </p:spTree>
    <p:extLst>
      <p:ext uri="{BB962C8B-B14F-4D97-AF65-F5344CB8AC3E}">
        <p14:creationId xmlns:p14="http://schemas.microsoft.com/office/powerpoint/2010/main" val="395887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F72C68C-767A-4ACC-A92F-D3AC2BF47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Arutle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6E5BE6A-6D9B-457D-A079-650D4077C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Kuidas on võimalik kulusid kokku hoida?</a:t>
            </a:r>
          </a:p>
          <a:p>
            <a:r>
              <a:rPr lang="et-EE" dirty="0"/>
              <a:t>Millised on vältimatud kulud?</a:t>
            </a:r>
          </a:p>
        </p:txBody>
      </p:sp>
    </p:spTree>
    <p:extLst>
      <p:ext uri="{BB962C8B-B14F-4D97-AF65-F5344CB8AC3E}">
        <p14:creationId xmlns:p14="http://schemas.microsoft.com/office/powerpoint/2010/main" val="2066577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71EBB4DC-6F0E-4780-88D1-DC3408810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Millal võtta laenu, millal mitte? Too näiteid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2BA5A569-5E0A-461A-B703-2E32CCAB3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Ristkülik 3">
            <a:extLst>
              <a:ext uri="{FF2B5EF4-FFF2-40B4-BE49-F238E27FC236}">
                <a16:creationId xmlns:a16="http://schemas.microsoft.com/office/drawing/2014/main" id="{FA97959F-380E-4ECE-AA46-3FA25D1CD5E8}"/>
              </a:ext>
            </a:extLst>
          </p:cNvPr>
          <p:cNvSpPr/>
          <p:nvPr/>
        </p:nvSpPr>
        <p:spPr>
          <a:xfrm>
            <a:off x="3640936" y="3244334"/>
            <a:ext cx="4910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t-EE" dirty="0"/>
              <a:t>https://www.youtube.com/watch?v=LibMiBa6tNU</a:t>
            </a:r>
          </a:p>
        </p:txBody>
      </p:sp>
    </p:spTree>
    <p:extLst>
      <p:ext uri="{BB962C8B-B14F-4D97-AF65-F5344CB8AC3E}">
        <p14:creationId xmlns:p14="http://schemas.microsoft.com/office/powerpoint/2010/main" val="2155117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F51E498-0978-436E-A878-2CE6C88EE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CB2C0B2E-1D5D-454C-9730-0A50EB649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Laenu tasub võtta vaid siis, kui sul on kindel ja regulaarne sissetulek või tagatis.  </a:t>
            </a:r>
          </a:p>
        </p:txBody>
      </p:sp>
    </p:spTree>
    <p:extLst>
      <p:ext uri="{BB962C8B-B14F-4D97-AF65-F5344CB8AC3E}">
        <p14:creationId xmlns:p14="http://schemas.microsoft.com/office/powerpoint/2010/main" val="1237041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488</Words>
  <Application>Microsoft Office PowerPoint</Application>
  <PresentationFormat>Laiekraan</PresentationFormat>
  <Paragraphs>58</Paragraphs>
  <Slides>14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Office'i kujundus</vt:lpstr>
      <vt:lpstr>ISIKLIK EELARVE</vt:lpstr>
      <vt:lpstr>PowerPointi esitlus</vt:lpstr>
      <vt:lpstr>Pere eelarve</vt:lpstr>
      <vt:lpstr>PowerPointi esitlus</vt:lpstr>
      <vt:lpstr>PowerPointi esitlus</vt:lpstr>
      <vt:lpstr>Näiteks:</vt:lpstr>
      <vt:lpstr>Arutle</vt:lpstr>
      <vt:lpstr>Millal võtta laenu, millal mitte? Too näiteid</vt:lpstr>
      <vt:lpstr>PowerPointi esitlus</vt:lpstr>
      <vt:lpstr>Mõistlikud ja kahjulikud laenud</vt:lpstr>
      <vt:lpstr>SMS-laen</vt:lpstr>
      <vt:lpstr>Säästmine- raha kogumine planeeritud ootamatuteks tulevasteks väljaminekuteks</vt:lpstr>
      <vt:lpstr>PowerPointi esitlus</vt:lpstr>
      <vt:lpstr>Lahenda ristsõna säästmine ja tarbimine opiqust.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ISIKLIK EELARVE</dc:title>
  <dc:creator>Kairi Jarve</dc:creator>
  <cp:lastModifiedBy>Kairi Jarve</cp:lastModifiedBy>
  <cp:revision>5</cp:revision>
  <dcterms:created xsi:type="dcterms:W3CDTF">2021-04-16T13:09:41Z</dcterms:created>
  <dcterms:modified xsi:type="dcterms:W3CDTF">2021-05-07T11:30:38Z</dcterms:modified>
</cp:coreProperties>
</file>