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6858000" cx="9144000"/>
  <p:notesSz cx="6858000" cy="9144000"/>
  <p:embeddedFontLst>
    <p:embeddedFont>
      <p:font typeface="Tahoma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26" roundtripDataSignature="AMtx7mhKxMCKRZdPAqI0Uz+TEAgxuf4i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Tahoma-regular.fntdata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customschemas.google.com/relationships/presentationmetadata" Target="metadata"/><Relationship Id="rId25" Type="http://schemas.openxmlformats.org/officeDocument/2006/relationships/font" Target="fonts/Tahoma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>
            <p:ph idx="2" type="sldImg"/>
          </p:nvPr>
        </p:nvSpPr>
        <p:spPr>
          <a:xfrm>
            <a:off x="-11798300" y="-11796712"/>
            <a:ext cx="11795125" cy="124888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9" name="Google Shape;3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0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2" name="Google Shape;9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1:notes"/>
          <p:cNvSpPr/>
          <p:nvPr>
            <p:ph idx="2" type="sldImg"/>
          </p:nvPr>
        </p:nvSpPr>
        <p:spPr>
          <a:xfrm>
            <a:off x="1587" y="0"/>
            <a:ext cx="1587" cy="15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8" name="Google Shape;9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4" name="Google Shape;10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0" name="Google Shape;11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6" name="Google Shape;11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2" name="Google Shape;12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8" name="Google Shape;12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:notes"/>
          <p:cNvSpPr/>
          <p:nvPr>
            <p:ph idx="2" type="sldImg"/>
          </p:nvPr>
        </p:nvSpPr>
        <p:spPr>
          <a:xfrm>
            <a:off x="-11798300" y="-11796712"/>
            <a:ext cx="11798300" cy="124920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4" name="Google Shape;134;p18:notes"/>
          <p:cNvSpPr txBox="1"/>
          <p:nvPr>
            <p:ph idx="1" type="body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5" name="Google Shape;4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1" name="Google Shape;5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7" name="Google Shape;5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3" name="Google Shape;6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9" name="Google Shape;6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5" name="Google Shape;7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8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1" name="Google Shape;8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9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6" name="Google Shape;8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1" anchor="b" bIns="46800" lIns="90000" spcFirstLastPara="1" rIns="90000" wrap="square" tIns="468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0"/>
          <p:cNvSpPr txBox="1"/>
          <p:nvPr>
            <p:ph idx="10" type="dt"/>
          </p:nvPr>
        </p:nvSpPr>
        <p:spPr>
          <a:xfrm>
            <a:off x="457200" y="6248400"/>
            <a:ext cx="2128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0"/>
          <p:cNvSpPr txBox="1"/>
          <p:nvPr>
            <p:ph idx="11" type="ftr"/>
          </p:nvPr>
        </p:nvSpPr>
        <p:spPr>
          <a:xfrm>
            <a:off x="3124200" y="6248400"/>
            <a:ext cx="2890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0"/>
          <p:cNvSpPr txBox="1"/>
          <p:nvPr>
            <p:ph idx="12" type="sldNum"/>
          </p:nvPr>
        </p:nvSpPr>
        <p:spPr>
          <a:xfrm>
            <a:off x="6553200" y="6248400"/>
            <a:ext cx="2128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/>
          <p:nvPr>
            <p:ph type="title"/>
          </p:nvPr>
        </p:nvSpPr>
        <p:spPr>
          <a:xfrm>
            <a:off x="457200" y="128587"/>
            <a:ext cx="8224837" cy="14335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2"/>
          <p:cNvSpPr txBox="1"/>
          <p:nvPr>
            <p:ph idx="1" type="body"/>
          </p:nvPr>
        </p:nvSpPr>
        <p:spPr>
          <a:xfrm>
            <a:off x="457200" y="1600200"/>
            <a:ext cx="8224837" cy="44910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2"/>
          <p:cNvSpPr txBox="1"/>
          <p:nvPr>
            <p:ph idx="10" type="dt"/>
          </p:nvPr>
        </p:nvSpPr>
        <p:spPr>
          <a:xfrm>
            <a:off x="457200" y="6248400"/>
            <a:ext cx="2128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1" type="ftr"/>
          </p:nvPr>
        </p:nvSpPr>
        <p:spPr>
          <a:xfrm>
            <a:off x="3124200" y="6248400"/>
            <a:ext cx="2890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12" type="sldNum"/>
          </p:nvPr>
        </p:nvSpPr>
        <p:spPr>
          <a:xfrm>
            <a:off x="6553200" y="6248400"/>
            <a:ext cx="2128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9"/>
          <p:cNvGrpSpPr/>
          <p:nvPr/>
        </p:nvGrpSpPr>
        <p:grpSpPr>
          <a:xfrm>
            <a:off x="0" y="0"/>
            <a:ext cx="8453437" cy="5938837"/>
            <a:chOff x="0" y="0"/>
            <a:chExt cx="5325" cy="3741"/>
          </a:xfrm>
        </p:grpSpPr>
        <p:sp>
          <p:nvSpPr>
            <p:cNvPr id="9" name="Google Shape;9;p19"/>
            <p:cNvSpPr/>
            <p:nvPr/>
          </p:nvSpPr>
          <p:spPr>
            <a:xfrm>
              <a:off x="0" y="1440"/>
              <a:ext cx="5152" cy="2301"/>
            </a:xfrm>
            <a:custGeom>
              <a:rect b="b" l="l" r="r" t="t"/>
              <a:pathLst>
                <a:path extrusionOk="0" h="2304" w="5155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>
              <a:gsLst>
                <a:gs pos="0">
                  <a:srgbClr val="600000"/>
                </a:gs>
                <a:gs pos="100000">
                  <a:srgbClr val="720000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9"/>
            <p:cNvSpPr/>
            <p:nvPr/>
          </p:nvSpPr>
          <p:spPr>
            <a:xfrm>
              <a:off x="0" y="0"/>
              <a:ext cx="5325" cy="3686"/>
            </a:xfrm>
            <a:custGeom>
              <a:rect b="b" l="l" r="r" t="t"/>
              <a:pathLst>
                <a:path extrusionOk="0" h="3689" w="5328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>
              <a:gsLst>
                <a:gs pos="0">
                  <a:srgbClr val="720000"/>
                </a:gs>
                <a:gs pos="100000">
                  <a:srgbClr val="8C0000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" name="Google Shape;11;p19"/>
          <p:cNvSpPr txBox="1"/>
          <p:nvPr>
            <p:ph idx="10" type="dt"/>
          </p:nvPr>
        </p:nvSpPr>
        <p:spPr>
          <a:xfrm>
            <a:off x="457200" y="6248400"/>
            <a:ext cx="2128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1" type="ftr"/>
          </p:nvPr>
        </p:nvSpPr>
        <p:spPr>
          <a:xfrm>
            <a:off x="3124200" y="6248400"/>
            <a:ext cx="2890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2" type="sldNum"/>
          </p:nvPr>
        </p:nvSpPr>
        <p:spPr>
          <a:xfrm>
            <a:off x="6553200" y="6248400"/>
            <a:ext cx="2128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ahoma"/>
              <a:buNone/>
              <a:defRPr b="0" i="0" sz="1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ahoma"/>
              <a:buNone/>
              <a:defRPr b="0" i="0" sz="1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ahoma"/>
              <a:buNone/>
              <a:defRPr b="0" i="0" sz="1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ahoma"/>
              <a:buNone/>
              <a:defRPr b="0" i="0" sz="1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ahoma"/>
              <a:buNone/>
              <a:defRPr b="0" i="0" sz="1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ahoma"/>
              <a:buNone/>
              <a:defRPr b="0" i="0" sz="1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ahoma"/>
              <a:buNone/>
              <a:defRPr b="0" i="0" sz="1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ahoma"/>
              <a:buNone/>
              <a:defRPr b="0" i="0" sz="1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ahoma"/>
              <a:buNone/>
              <a:defRPr b="0" i="0" sz="1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9"/>
          <p:cNvSpPr txBox="1"/>
          <p:nvPr>
            <p:ph type="title"/>
          </p:nvPr>
        </p:nvSpPr>
        <p:spPr>
          <a:xfrm>
            <a:off x="685800" y="1766887"/>
            <a:ext cx="7767637" cy="1731962"/>
          </a:xfrm>
          <a:prstGeom prst="rect">
            <a:avLst/>
          </a:prstGeom>
          <a:noFill/>
          <a:ln>
            <a:noFill/>
          </a:ln>
        </p:spPr>
        <p:txBody>
          <a:bodyPr anchorCtr="1" anchor="b" bIns="46800" lIns="90000" spcFirstLastPara="1" rIns="90000" wrap="square" tIns="468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5" name="Google Shape;15;p19"/>
          <p:cNvSpPr txBox="1"/>
          <p:nvPr>
            <p:ph idx="1" type="body"/>
          </p:nvPr>
        </p:nvSpPr>
        <p:spPr>
          <a:xfrm>
            <a:off x="457200" y="1604962"/>
            <a:ext cx="8042275" cy="4019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1"/>
          <p:cNvGrpSpPr/>
          <p:nvPr/>
        </p:nvGrpSpPr>
        <p:grpSpPr>
          <a:xfrm>
            <a:off x="0" y="0"/>
            <a:ext cx="7237412" cy="1976437"/>
            <a:chOff x="0" y="0"/>
            <a:chExt cx="4559" cy="1245"/>
          </a:xfrm>
        </p:grpSpPr>
        <p:sp>
          <p:nvSpPr>
            <p:cNvPr id="24" name="Google Shape;24;p21"/>
            <p:cNvSpPr/>
            <p:nvPr/>
          </p:nvSpPr>
          <p:spPr>
            <a:xfrm>
              <a:off x="0" y="583"/>
              <a:ext cx="4484" cy="662"/>
            </a:xfrm>
            <a:custGeom>
              <a:rect b="b" l="l" r="r" t="t"/>
              <a:pathLst>
                <a:path extrusionOk="0" h="665" w="4806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>
              <a:gsLst>
                <a:gs pos="0">
                  <a:srgbClr val="6A0000"/>
                </a:gs>
                <a:gs pos="100000">
                  <a:srgbClr val="720000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21"/>
            <p:cNvSpPr/>
            <p:nvPr/>
          </p:nvSpPr>
          <p:spPr>
            <a:xfrm>
              <a:off x="0" y="0"/>
              <a:ext cx="4559" cy="1196"/>
            </a:xfrm>
            <a:custGeom>
              <a:rect b="b" l="l" r="r" t="t"/>
              <a:pathLst>
                <a:path extrusionOk="0" h="1199" w="4562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>
              <a:gsLst>
                <a:gs pos="0">
                  <a:srgbClr val="8C0000"/>
                </a:gs>
                <a:gs pos="100000">
                  <a:srgbClr val="720000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21"/>
          <p:cNvSpPr txBox="1"/>
          <p:nvPr>
            <p:ph type="title"/>
          </p:nvPr>
        </p:nvSpPr>
        <p:spPr>
          <a:xfrm>
            <a:off x="457200" y="128587"/>
            <a:ext cx="8224837" cy="14335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7" name="Google Shape;27;p21"/>
          <p:cNvSpPr txBox="1"/>
          <p:nvPr>
            <p:ph idx="1" type="body"/>
          </p:nvPr>
        </p:nvSpPr>
        <p:spPr>
          <a:xfrm>
            <a:off x="457200" y="1600200"/>
            <a:ext cx="8224837" cy="44910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8" name="Google Shape;28;p21"/>
          <p:cNvSpPr txBox="1"/>
          <p:nvPr>
            <p:ph idx="10" type="dt"/>
          </p:nvPr>
        </p:nvSpPr>
        <p:spPr>
          <a:xfrm>
            <a:off x="457200" y="6248400"/>
            <a:ext cx="2128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21"/>
          <p:cNvSpPr txBox="1"/>
          <p:nvPr>
            <p:ph idx="11" type="ftr"/>
          </p:nvPr>
        </p:nvSpPr>
        <p:spPr>
          <a:xfrm>
            <a:off x="3124200" y="6248400"/>
            <a:ext cx="2890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21"/>
          <p:cNvSpPr txBox="1"/>
          <p:nvPr>
            <p:ph idx="12" type="sldNum"/>
          </p:nvPr>
        </p:nvSpPr>
        <p:spPr>
          <a:xfrm>
            <a:off x="6553200" y="6248400"/>
            <a:ext cx="2128837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"/>
          <p:cNvSpPr txBox="1"/>
          <p:nvPr>
            <p:ph idx="4294967295" type="title"/>
          </p:nvPr>
        </p:nvSpPr>
        <p:spPr>
          <a:xfrm>
            <a:off x="755650" y="1916112"/>
            <a:ext cx="7916862" cy="3270250"/>
          </a:xfrm>
          <a:prstGeom prst="rect">
            <a:avLst/>
          </a:prstGeom>
          <a:noFill/>
          <a:ln>
            <a:noFill/>
          </a:ln>
        </p:spPr>
        <p:txBody>
          <a:bodyPr anchorCtr="1" anchor="b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5400"/>
              <a:buFont typeface="Tahoma"/>
              <a:buNone/>
            </a:pPr>
            <a:r>
              <a:rPr b="0" i="0" lang="en-US" sz="5400" u="none" cap="none" strike="noStrik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Regionaalne ja kohalik valitsemine</a:t>
            </a:r>
            <a:endParaRPr/>
          </a:p>
        </p:txBody>
      </p:sp>
      <p:sp>
        <p:nvSpPr>
          <p:cNvPr id="42" name="Google Shape;42;p1"/>
          <p:cNvSpPr txBox="1"/>
          <p:nvPr>
            <p:ph idx="1" type="subTitle"/>
          </p:nvPr>
        </p:nvSpPr>
        <p:spPr>
          <a:xfrm>
            <a:off x="1371600" y="4019550"/>
            <a:ext cx="6400800" cy="175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0"/>
          <p:cNvSpPr txBox="1"/>
          <p:nvPr>
            <p:ph type="title"/>
          </p:nvPr>
        </p:nvSpPr>
        <p:spPr>
          <a:xfrm>
            <a:off x="457200" y="269875"/>
            <a:ext cx="8229600" cy="1425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Lääne-Virumaa vallad ja linnad</a:t>
            </a:r>
            <a:endParaRPr b="0" i="0" sz="4400" u="none">
              <a:solidFill>
                <a:srgbClr val="FFFFC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5" name="Google Shape;95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4375" y="1537750"/>
            <a:ext cx="4647326" cy="512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"/>
          <p:cNvSpPr txBox="1"/>
          <p:nvPr>
            <p:ph type="title"/>
          </p:nvPr>
        </p:nvSpPr>
        <p:spPr>
          <a:xfrm>
            <a:off x="457200" y="395287"/>
            <a:ext cx="8229600" cy="992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Lääne-Virumaa</a:t>
            </a:r>
            <a:br>
              <a:rPr b="0" i="0" lang="en-US" sz="44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15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https://et.wikipedia.org/wiki/L%C3%A4%C3%A4ne-Viru_maakond</a:t>
            </a:r>
            <a:endParaRPr/>
          </a:p>
        </p:txBody>
      </p:sp>
      <p:pic>
        <p:nvPicPr>
          <p:cNvPr id="101" name="Google Shape;10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70187" y="1600200"/>
            <a:ext cx="3603625" cy="449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Kohalik omavalitsus Eestis</a:t>
            </a:r>
            <a:endParaRPr/>
          </a:p>
        </p:txBody>
      </p:sp>
      <p:sp>
        <p:nvSpPr>
          <p:cNvPr id="107" name="Google Shape;107;p13"/>
          <p:cNvSpPr txBox="1"/>
          <p:nvPr>
            <p:ph idx="1" type="body"/>
          </p:nvPr>
        </p:nvSpPr>
        <p:spPr>
          <a:xfrm>
            <a:off x="468312" y="1268412"/>
            <a:ext cx="8218487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Kohaliku omavalitsuse üksused Eestis on </a:t>
            </a:r>
            <a:r>
              <a:rPr b="1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vald ja linn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Valla või linna tegevust korraldab ja juhib elanike poolt valitav</a:t>
            </a:r>
            <a:r>
              <a:rPr b="1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esinduskogu-</a:t>
            </a:r>
            <a:r>
              <a:rPr b="1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volikogu, </a:t>
            </a: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kes nimetab ametisse täitevorgani ehk</a:t>
            </a:r>
            <a:r>
              <a:rPr b="1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valla- või linnavalitsuse </a:t>
            </a: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ja valib neljaks aastaks</a:t>
            </a:r>
            <a:r>
              <a:rPr b="1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vallavanema või linnapea. 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Kohalikul omavalitsusel on oma</a:t>
            </a:r>
            <a:r>
              <a:rPr b="1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eelarve.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 i="0" sz="3200" u="none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457200" y="269875"/>
            <a:ext cx="8229600" cy="1425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400" u="none">
              <a:solidFill>
                <a:srgbClr val="FFFFC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457200" y="1600200"/>
            <a:ext cx="8229600" cy="46815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Kohalikku omavalitsust saavad valida kõik sellel maa-alal püsivalt elavad isikud, kes on vähemalt 16-aastat vanad. 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1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KOV valitakse vabadel valimistel 4 aastaks. 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Kandideerida saavad EV ja Euroopa Liidu kodanikud, kelle püsiv elukoht asub hiljemalt valimisaasta 1. augustil vastavas vallas või linnas.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"/>
          <p:cNvSpPr txBox="1"/>
          <p:nvPr>
            <p:ph type="title"/>
          </p:nvPr>
        </p:nvSpPr>
        <p:spPr>
          <a:xfrm>
            <a:off x="457200" y="269875"/>
            <a:ext cx="8229600" cy="1425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400" u="none">
              <a:solidFill>
                <a:srgbClr val="FFFFC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9" name="Google Shape;119;p15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Valitsus täidesaatva võimuna on aruandekohustuslik volikogu ees ja vallavanem/linnapea ei kanna otsest vastutust KOV elanike, vaid volikogu ees.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Volikogu tähtsamaks ülesandeks on</a:t>
            </a:r>
            <a:r>
              <a:rPr b="1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kohaliku eelarve vastuvõtmine </a:t>
            </a: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ja selle täitmise jälgimine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6"/>
          <p:cNvSpPr txBox="1"/>
          <p:nvPr>
            <p:ph type="title"/>
          </p:nvPr>
        </p:nvSpPr>
        <p:spPr>
          <a:xfrm>
            <a:off x="457200" y="0"/>
            <a:ext cx="8229600" cy="1125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KOV ülesanded</a:t>
            </a:r>
            <a:endParaRPr/>
          </a:p>
        </p:txBody>
      </p:sp>
      <p:sp>
        <p:nvSpPr>
          <p:cNvPr id="125" name="Google Shape;125;p16"/>
          <p:cNvSpPr txBox="1"/>
          <p:nvPr>
            <p:ph idx="1" type="body"/>
          </p:nvPr>
        </p:nvSpPr>
        <p:spPr>
          <a:xfrm>
            <a:off x="395287" y="1052512"/>
            <a:ext cx="8291512" cy="58959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Korraldada antud vallas või linna sotsiaalabi- ja teenuseid, vanurite hoolekannet, noorsootööd, veevarustust- ja kanalisatsiooni, heakorda, jäätmehooldust, ühistransporti jne 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Samuti peab ta korraldama antud vallas koolieelsete asutuste, põhikoolide, gümnaasiumide ja huvialakoolide, raamatukogude, rahvamaja, muuseumide ja teiste asutuste ülalpidamist, kui need on omavalitsusüksuste omanduses.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Omavalitsuse tuluallikad</a:t>
            </a:r>
            <a:endParaRPr/>
          </a:p>
        </p:txBody>
      </p:sp>
      <p:sp>
        <p:nvSpPr>
          <p:cNvPr id="131" name="Google Shape;131;p17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Osa üksikisiku tulumaksust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Maamaks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Riigi toetused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Kohalikud maksud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Laenud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Laekumised teistelt omavalitsustelt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Trahvid ja riigilõivud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Kaupade ja teenuste müük jne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/>
          <p:nvPr>
            <p:ph type="title"/>
          </p:nvPr>
        </p:nvSpPr>
        <p:spPr>
          <a:xfrm>
            <a:off x="457200" y="128587"/>
            <a:ext cx="8228012" cy="143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Rakvere linn</a:t>
            </a:r>
            <a:endParaRPr/>
          </a:p>
        </p:txBody>
      </p:sp>
      <p:sp>
        <p:nvSpPr>
          <p:cNvPr id="137" name="Google Shape;137;p18"/>
          <p:cNvSpPr txBox="1"/>
          <p:nvPr>
            <p:ph idx="1" type="body"/>
          </p:nvPr>
        </p:nvSpPr>
        <p:spPr>
          <a:xfrm>
            <a:off x="457200" y="1600200"/>
            <a:ext cx="8228012" cy="44942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9725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ahoma"/>
              <a:buNone/>
            </a:pPr>
            <a:r>
              <a:rPr b="0" i="0" lang="en-US" sz="3200" u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https://et.wikipedia.org/wiki/Rakvere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"/>
          <p:cNvSpPr txBox="1"/>
          <p:nvPr>
            <p:ph type="title"/>
          </p:nvPr>
        </p:nvSpPr>
        <p:spPr>
          <a:xfrm>
            <a:off x="457200" y="269875"/>
            <a:ext cx="8229600" cy="1425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400" u="none">
              <a:solidFill>
                <a:srgbClr val="FFFFC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8" name="Google Shape;48;p2"/>
          <p:cNvSpPr txBox="1"/>
          <p:nvPr>
            <p:ph idx="1" type="body"/>
          </p:nvPr>
        </p:nvSpPr>
        <p:spPr>
          <a:xfrm>
            <a:off x="468312" y="765175"/>
            <a:ext cx="8218487" cy="565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Ühiskonna efektiivseks valitsemiseks ei piisa üksnes riigi keskvalitsusest. 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Kohalik omavalitsus annab võimaluse rääkida oma kodukandi asjades kaasa ja see on ka üks demokraatia alustalasid 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1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KOV on seega kohalike elanike volitusel ja nende huvides tegutsev võimuasutus</a:t>
            </a: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, millel on riigi keskvõimu kõrval oluline otsustusõigus valitsemisküsimustes.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Omavalitsustasand</a:t>
            </a:r>
            <a:endParaRPr/>
          </a:p>
        </p:txBody>
      </p:sp>
      <p:sp>
        <p:nvSpPr>
          <p:cNvPr id="54" name="Google Shape;54;p3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Lähtuvalt riigi haldusjaotusest ja ajalooliselt kujunenud valitsemistavadest võib omavalitsuslik võimukorraldus olla ühe- või mitmetasandiline.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/>
          <p:nvPr>
            <p:ph type="title"/>
          </p:nvPr>
        </p:nvSpPr>
        <p:spPr>
          <a:xfrm>
            <a:off x="457200" y="190500"/>
            <a:ext cx="8229600" cy="1312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4000"/>
              <a:buFont typeface="Tahoma"/>
              <a:buNone/>
            </a:pPr>
            <a:r>
              <a:rPr b="0" i="0" lang="en-US" sz="40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I Ühetasandiline omavalitsussüsteem</a:t>
            </a:r>
            <a:endParaRPr/>
          </a:p>
        </p:txBody>
      </p:sp>
      <p:sp>
        <p:nvSpPr>
          <p:cNvPr id="60" name="Google Shape;60;p4"/>
          <p:cNvSpPr txBox="1"/>
          <p:nvPr>
            <p:ph idx="1" type="body"/>
          </p:nvPr>
        </p:nvSpPr>
        <p:spPr>
          <a:xfrm>
            <a:off x="457200" y="1600200"/>
            <a:ext cx="8229600" cy="4784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Kohalikud omavalitsused sõltuvad vahetult keskvõimust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Keskvalitsuse roll on kohaliku tasandi valitsemises suurem. 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ahoma"/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Näiteks: Eestis on omavalitsusüksusteks vallad ja linnad, maakondlikul tasandil omavalitsused puuduvad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 txBox="1"/>
          <p:nvPr>
            <p:ph type="title"/>
          </p:nvPr>
        </p:nvSpPr>
        <p:spPr>
          <a:xfrm>
            <a:off x="457200" y="190500"/>
            <a:ext cx="8229600" cy="1312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4000"/>
              <a:buFont typeface="Tahoma"/>
              <a:buNone/>
            </a:pPr>
            <a:r>
              <a:rPr b="0" i="0" lang="en-US" sz="40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II Mitmetasandiline omavalitsussüsteem</a:t>
            </a:r>
            <a:endParaRPr/>
          </a:p>
        </p:txBody>
      </p:sp>
      <p:sp>
        <p:nvSpPr>
          <p:cNvPr id="66" name="Google Shape;66;p5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Piirkondlik omavalitsus (maakond, osariik, liidumaa) jaguneb väiksemateks omavalitsuslikeks haldusüksusteks.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Keskvalitsuse roll kohaliku elu suunamisel on väike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ahoma"/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Nt Rootsi, Saksamaa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Eesti </a:t>
            </a:r>
            <a:endParaRPr/>
          </a:p>
        </p:txBody>
      </p:sp>
      <p:sp>
        <p:nvSpPr>
          <p:cNvPr id="72" name="Google Shape;72;p6"/>
          <p:cNvSpPr txBox="1"/>
          <p:nvPr>
            <p:ph idx="1" type="body"/>
          </p:nvPr>
        </p:nvSpPr>
        <p:spPr>
          <a:xfrm>
            <a:off x="395287" y="1196975"/>
            <a:ext cx="8291512" cy="51895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1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Kahetasandiline haldussüsteem, ühetasandiline omavalitsussüsteem</a:t>
            </a: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!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1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I RIIKLIK TASAND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ahoma"/>
              <a:buNone/>
            </a:pPr>
            <a:r>
              <a:rPr b="0" i="1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Keskvõim 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ahoma"/>
              <a:buNone/>
            </a:pPr>
            <a:r>
              <a:rPr b="0" i="1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Maakond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1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II KOHALIK TASAND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ahoma"/>
              <a:buNone/>
            </a:pPr>
            <a:r>
              <a:rPr b="0" i="1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Linnad ja vallad</a:t>
            </a:r>
            <a:endParaRPr/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ahoma"/>
              <a:buNone/>
            </a:pPr>
            <a:r>
              <a:t/>
            </a:r>
            <a:endParaRPr b="0" i="1" sz="3200" u="none" cap="none" strike="noStrike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38137" lvl="0" marL="33813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ahoma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Vt õpik lk 126</a:t>
            </a: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Eesti</a:t>
            </a:r>
            <a:endParaRPr/>
          </a:p>
        </p:txBody>
      </p:sp>
      <p:sp>
        <p:nvSpPr>
          <p:cNvPr id="78" name="Google Shape;78;p7"/>
          <p:cNvSpPr txBox="1"/>
          <p:nvPr>
            <p:ph idx="1" type="body"/>
          </p:nvPr>
        </p:nvSpPr>
        <p:spPr>
          <a:xfrm>
            <a:off x="731837" y="1125537"/>
            <a:ext cx="8075612" cy="61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6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Eesti territoorium jaguneb maakondadeks, valdadeks ja linnadeks.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16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2009. a seisuga oli Eestis 15 maakonda ja 227 kohaliku omavalitsuse üksust: 33 linna ja 194 valda. 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Tahoma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2018. aasta:Eestis on 79 kohalikku omavalitsust, mis jagunevad 15 linnaks ja 64 vallaks, mis otsustavad ja korraldavad kohaliku elu küsimusi iseseisvalt. 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Tahoma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Tahoma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16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Vastavalt Eesti põhiseadusele otsustavad ja korraldavad kohalikud omavalitsused kõiki kohaliku elu küsimusi, tegutsedes seaduse alusel iseseisvalt.</a:t>
            </a: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74637"/>
            <a:ext cx="8229600" cy="5821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20000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rgbClr val="FFFFCC"/>
                </a:solidFill>
                <a:latin typeface="Tahoma"/>
                <a:ea typeface="Tahoma"/>
                <a:cs typeface="Tahoma"/>
                <a:sym typeface="Tahoma"/>
              </a:rPr>
              <a:t>Maakonnad Eestis</a:t>
            </a:r>
            <a:endParaRPr/>
          </a:p>
        </p:txBody>
      </p:sp>
      <p:sp>
        <p:nvSpPr>
          <p:cNvPr id="89" name="Google Shape;89;p9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Maakond on riigihaldusüksus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CC66"/>
              </a:buClr>
              <a:buSzPts val="256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Maavalitsuste tegevus lõpetati 1. jaanuaril 2018!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2011-01-23T08:51:09Z</dcterms:created>
  <dc:creator>Meelis Pärjasaar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