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2" roundtripDataSignature="AMtx7mhdKcYDvQixprqKW+CB/BSOqS+8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 type="tx">
  <p:cSld name="TITLE_AND_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8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4" name="Google Shape;14;p1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 on left, text on right" type="twoColTx">
  <p:cSld name="TITLE_AND_TWO_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7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www.youtube.com/watch?v=9BFpRwuLBf4" TargetMode="External"/><Relationship Id="rId4" Type="http://schemas.openxmlformats.org/officeDocument/2006/relationships/hyperlink" Target="http://www.youtube.com/watch?v=JKwcBawkdkc" TargetMode="External"/><Relationship Id="rId10" Type="http://schemas.openxmlformats.org/officeDocument/2006/relationships/hyperlink" Target="http://www.youtube.com/watch?v=NjAYs1x1xYs&amp;feature=related" TargetMode="External"/><Relationship Id="rId9" Type="http://schemas.openxmlformats.org/officeDocument/2006/relationships/hyperlink" Target="http://www.youtube.com/watch?v=NjAYs1x1xYs&amp;feature=related" TargetMode="External"/><Relationship Id="rId5" Type="http://schemas.openxmlformats.org/officeDocument/2006/relationships/hyperlink" Target="http://www.youtube.com/watch?v=wvHpcsMXZuI" TargetMode="External"/><Relationship Id="rId6" Type="http://schemas.openxmlformats.org/officeDocument/2006/relationships/hyperlink" Target="http://www.youtube.com/watch?v=XsN7hf8pHJU&amp;feature=related" TargetMode="External"/><Relationship Id="rId7" Type="http://schemas.openxmlformats.org/officeDocument/2006/relationships/hyperlink" Target="http://www.youtube.com/watch?NR=1&amp;v=MwHlaIN-5CY" TargetMode="External"/><Relationship Id="rId8" Type="http://schemas.openxmlformats.org/officeDocument/2006/relationships/hyperlink" Target="http://www.youtube.com/watch?v=j-pb4WwGY0A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Kuidas rahvas osaleb valitsemises?</a:t>
            </a:r>
            <a:endParaRPr/>
          </a:p>
        </p:txBody>
      </p:sp>
      <p:pic>
        <p:nvPicPr>
          <p:cNvPr id="26" name="Google Shape;26;p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6012" y="2060575"/>
            <a:ext cx="6635750" cy="4319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Kellel on Eestis hääleõigus? </a:t>
            </a:r>
            <a:endParaRPr/>
          </a:p>
        </p:txBody>
      </p:sp>
      <p:sp>
        <p:nvSpPr>
          <p:cNvPr id="83" name="Google Shape;83;p10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Riigikogu valimised: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Teovõimelised vähemalt 18. aastased Eesti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Vabariigi kodanikud.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Kohalikud valimised: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Teovõimelised vähemalt 1</a:t>
            </a:r>
            <a:r>
              <a:rPr lang="en-US"/>
              <a:t>6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aastased piirkonnas püsivalt elavad inimesed (sh välismaalased).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Kellel on Eesti Vabariigis kandideerimisõigus?</a:t>
            </a:r>
            <a:endParaRPr/>
          </a:p>
        </p:txBody>
      </p:sp>
      <p:sp>
        <p:nvSpPr>
          <p:cNvPr id="89" name="Google Shape;89;p1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Kohalikku volikogusse- EV kodanik alates 18-eluaastast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Riigikokku- EV kodanik alates 21-eluaastast.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President-sünnilt Eesti kodanik, alates 40-eluaastast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Valimissüsteemid</a:t>
            </a:r>
            <a:endParaRPr/>
          </a:p>
        </p:txBody>
      </p:sp>
      <p:sp>
        <p:nvSpPr>
          <p:cNvPr id="95" name="Google Shape;95;p12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arenR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Majoritaarne süsteem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arenR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Proportsionaalne süsteem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MAJORITAARNE VALIMISSÜSTEEM</a:t>
            </a:r>
            <a:endParaRPr/>
          </a:p>
        </p:txBody>
      </p:sp>
      <p:sp>
        <p:nvSpPr>
          <p:cNvPr id="101" name="Google Shape;101;p1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Valituks osutub kandidaat, kes saab valimisringkonnas enim hääli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Ülejäänud hääled lähevad kaotsi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“Võitja saab kõik!”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Eelis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lihtne, tekib tugev stabiilne valitsus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Puudus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Reeglina valitsevad kaks suurparteid, väikeparteidel raske võimu juurde pääseda, teiste parteide poolt hääletanud inimeste huvisid ei esindata.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Näide: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Vabariiklased 60%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Demokraadid 40%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Võidavad vabariiklased, demokraatide hääled lähevad kaotsi.</a:t>
            </a:r>
            <a:endParaRPr/>
          </a:p>
          <a:p>
            <a:pPr indent="-215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Proportsionaalne valmissüsteem</a:t>
            </a:r>
            <a:endParaRPr/>
          </a:p>
        </p:txBody>
      </p:sp>
      <p:sp>
        <p:nvSpPr>
          <p:cNvPr id="107" name="Google Shape;107;p14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Iga erakond saab parlamendis kohti proportsionaalselt (võrdeliselt) kogu riigi ulatuses.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Tegelikkuses keerulisem, tuleb arvestada valimiskünnisega jne.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Puudus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Keeruline, erakondade paljusus, raske otsuseid ellu viia.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Eelis: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ka väikeparteidel võimalik võimu juurde saada, esindatud rohkemate inimeste hääled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Näide: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Parlamendis 100 kohta.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Keskerakond 40% häältest- saab 40 kohta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Reformierakond 50%- 50 kohta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IRL-5% -5 kohta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Jne.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Näiteid valimiskampaaniatest</a:t>
            </a:r>
            <a:endParaRPr/>
          </a:p>
        </p:txBody>
      </p:sp>
      <p:sp>
        <p:nvSpPr>
          <p:cNvPr id="113" name="Google Shape;113;p15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http://www.youtube.com/watch?v=9BFpRwuLBf4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http://www.youtube.com/watch?v=JKwcBawkdkc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http://www.youtube.com/watch?v=wvHpcsMXZuI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http://www.youtube.com/watch?v=XsN7hf8pHJU&amp;feature=related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http://www.youtube.com/watch?NR=1&amp;v=MwHlaIN-5CY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http://www.youtube.com/watch?v=j-pb4WwGY0A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http://www.youtube.com/watch?v=NjAYs1x1xYs&amp;feature=related</a:t>
            </a:r>
            <a:endParaRPr/>
          </a:p>
          <a:p>
            <a:pPr indent="-1905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  <a:hlinkClick r:id="rId10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/>
          <p:nvPr>
            <p:ph idx="4294967295"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Kodune töö</a:t>
            </a:r>
            <a:endParaRPr/>
          </a:p>
        </p:txBody>
      </p:sp>
      <p:sp>
        <p:nvSpPr>
          <p:cNvPr id="119" name="Google Shape;119;p16"/>
          <p:cNvSpPr txBox="1"/>
          <p:nvPr>
            <p:ph idx="4294967295" type="body"/>
          </p:nvPr>
        </p:nvSpPr>
        <p:spPr>
          <a:xfrm>
            <a:off x="457200" y="1600200"/>
            <a:ext cx="7427912" cy="16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Koosta oma klassikaaslaste seas referendum.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arenR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Sõnasta küsimus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Kas ………………………………………….?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Koosta tabel tulemuste põhjal</a:t>
            </a:r>
            <a:endParaRPr/>
          </a:p>
        </p:txBody>
      </p:sp>
      <p:grpSp>
        <p:nvGrpSpPr>
          <p:cNvPr id="120" name="Google Shape;120;p16"/>
          <p:cNvGrpSpPr/>
          <p:nvPr/>
        </p:nvGrpSpPr>
        <p:grpSpPr>
          <a:xfrm>
            <a:off x="827087" y="3573462"/>
            <a:ext cx="7783513" cy="2519362"/>
            <a:chOff x="2880" y="2568"/>
            <a:chExt cx="2544" cy="1304"/>
          </a:xfrm>
        </p:grpSpPr>
        <p:sp>
          <p:nvSpPr>
            <p:cNvPr id="121" name="Google Shape;121;p16"/>
            <p:cNvSpPr txBox="1"/>
            <p:nvPr/>
          </p:nvSpPr>
          <p:spPr>
            <a:xfrm>
              <a:off x="4576" y="3546"/>
              <a:ext cx="848" cy="3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6"/>
            <p:cNvSpPr txBox="1"/>
            <p:nvPr/>
          </p:nvSpPr>
          <p:spPr>
            <a:xfrm>
              <a:off x="3728" y="3546"/>
              <a:ext cx="848" cy="3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6"/>
            <p:cNvSpPr txBox="1"/>
            <p:nvPr/>
          </p:nvSpPr>
          <p:spPr>
            <a:xfrm>
              <a:off x="2880" y="3546"/>
              <a:ext cx="848" cy="3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b="0" i="0" lang="en-US" sz="2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Kokku</a:t>
              </a:r>
              <a:endParaRPr/>
            </a:p>
          </p:txBody>
        </p:sp>
        <p:sp>
          <p:nvSpPr>
            <p:cNvPr id="124" name="Google Shape;124;p16"/>
            <p:cNvSpPr txBox="1"/>
            <p:nvPr/>
          </p:nvSpPr>
          <p:spPr>
            <a:xfrm>
              <a:off x="4576" y="3220"/>
              <a:ext cx="848" cy="3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6"/>
            <p:cNvSpPr txBox="1"/>
            <p:nvPr/>
          </p:nvSpPr>
          <p:spPr>
            <a:xfrm>
              <a:off x="3728" y="3220"/>
              <a:ext cx="848" cy="3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6"/>
            <p:cNvSpPr txBox="1"/>
            <p:nvPr/>
          </p:nvSpPr>
          <p:spPr>
            <a:xfrm>
              <a:off x="2880" y="3220"/>
              <a:ext cx="848" cy="3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b="0" i="0" lang="en-US" sz="2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Poisid</a:t>
              </a:r>
              <a:endParaRPr/>
            </a:p>
          </p:txBody>
        </p:sp>
        <p:sp>
          <p:nvSpPr>
            <p:cNvPr id="127" name="Google Shape;127;p16"/>
            <p:cNvSpPr txBox="1"/>
            <p:nvPr/>
          </p:nvSpPr>
          <p:spPr>
            <a:xfrm>
              <a:off x="4576" y="2894"/>
              <a:ext cx="848" cy="3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6"/>
            <p:cNvSpPr txBox="1"/>
            <p:nvPr/>
          </p:nvSpPr>
          <p:spPr>
            <a:xfrm>
              <a:off x="3728" y="2894"/>
              <a:ext cx="848" cy="3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6"/>
            <p:cNvSpPr txBox="1"/>
            <p:nvPr/>
          </p:nvSpPr>
          <p:spPr>
            <a:xfrm>
              <a:off x="2880" y="2894"/>
              <a:ext cx="848" cy="3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b="0" i="0" lang="en-US" sz="2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Tüdrukud</a:t>
              </a:r>
              <a:endParaRPr/>
            </a:p>
          </p:txBody>
        </p:sp>
        <p:sp>
          <p:nvSpPr>
            <p:cNvPr id="130" name="Google Shape;130;p16"/>
            <p:cNvSpPr txBox="1"/>
            <p:nvPr/>
          </p:nvSpPr>
          <p:spPr>
            <a:xfrm>
              <a:off x="4576" y="2568"/>
              <a:ext cx="848" cy="3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b="0" i="0" lang="en-US" sz="2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VASTU</a:t>
              </a:r>
              <a:endParaRPr/>
            </a:p>
          </p:txBody>
        </p:sp>
        <p:sp>
          <p:nvSpPr>
            <p:cNvPr id="131" name="Google Shape;131;p16"/>
            <p:cNvSpPr txBox="1"/>
            <p:nvPr/>
          </p:nvSpPr>
          <p:spPr>
            <a:xfrm>
              <a:off x="3728" y="2568"/>
              <a:ext cx="848" cy="3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b="0" i="0" lang="en-US" sz="2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POOLT</a:t>
              </a:r>
              <a:endParaRPr/>
            </a:p>
          </p:txBody>
        </p:sp>
        <p:sp>
          <p:nvSpPr>
            <p:cNvPr id="132" name="Google Shape;132;p16"/>
            <p:cNvSpPr txBox="1"/>
            <p:nvPr/>
          </p:nvSpPr>
          <p:spPr>
            <a:xfrm>
              <a:off x="2880" y="2568"/>
              <a:ext cx="848" cy="3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b="0" i="0" lang="en-US" sz="2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KÜSITLETUD</a:t>
              </a:r>
              <a:endParaRPr/>
            </a:p>
          </p:txBody>
        </p:sp>
        <p:cxnSp>
          <p:nvCxnSpPr>
            <p:cNvPr id="133" name="Google Shape;133;p16"/>
            <p:cNvCxnSpPr/>
            <p:nvPr/>
          </p:nvCxnSpPr>
          <p:spPr>
            <a:xfrm>
              <a:off x="2880" y="2568"/>
              <a:ext cx="2544" cy="0"/>
            </a:xfrm>
            <a:prstGeom prst="straightConnector1">
              <a:avLst/>
            </a:prstGeom>
            <a:noFill/>
            <a:ln cap="sq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34" name="Google Shape;134;p16"/>
            <p:cNvCxnSpPr/>
            <p:nvPr/>
          </p:nvCxnSpPr>
          <p:spPr>
            <a:xfrm>
              <a:off x="2880" y="2894"/>
              <a:ext cx="2544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35" name="Google Shape;135;p16"/>
            <p:cNvCxnSpPr/>
            <p:nvPr/>
          </p:nvCxnSpPr>
          <p:spPr>
            <a:xfrm>
              <a:off x="2880" y="3220"/>
              <a:ext cx="2544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36" name="Google Shape;136;p16"/>
            <p:cNvCxnSpPr/>
            <p:nvPr/>
          </p:nvCxnSpPr>
          <p:spPr>
            <a:xfrm>
              <a:off x="2880" y="3546"/>
              <a:ext cx="2544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37" name="Google Shape;137;p16"/>
            <p:cNvCxnSpPr/>
            <p:nvPr/>
          </p:nvCxnSpPr>
          <p:spPr>
            <a:xfrm>
              <a:off x="2880" y="3872"/>
              <a:ext cx="2544" cy="0"/>
            </a:xfrm>
            <a:prstGeom prst="straightConnector1">
              <a:avLst/>
            </a:prstGeom>
            <a:noFill/>
            <a:ln cap="sq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38" name="Google Shape;138;p16"/>
            <p:cNvCxnSpPr/>
            <p:nvPr/>
          </p:nvCxnSpPr>
          <p:spPr>
            <a:xfrm>
              <a:off x="2880" y="2568"/>
              <a:ext cx="0" cy="1304"/>
            </a:xfrm>
            <a:prstGeom prst="straightConnector1">
              <a:avLst/>
            </a:prstGeom>
            <a:noFill/>
            <a:ln cap="sq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39" name="Google Shape;139;p16"/>
            <p:cNvCxnSpPr/>
            <p:nvPr/>
          </p:nvCxnSpPr>
          <p:spPr>
            <a:xfrm>
              <a:off x="3728" y="2568"/>
              <a:ext cx="0" cy="1304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40" name="Google Shape;140;p16"/>
            <p:cNvCxnSpPr/>
            <p:nvPr/>
          </p:nvCxnSpPr>
          <p:spPr>
            <a:xfrm>
              <a:off x="4576" y="2568"/>
              <a:ext cx="0" cy="1304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41" name="Google Shape;141;p16"/>
            <p:cNvCxnSpPr/>
            <p:nvPr/>
          </p:nvCxnSpPr>
          <p:spPr>
            <a:xfrm>
              <a:off x="5424" y="2568"/>
              <a:ext cx="0" cy="1304"/>
            </a:xfrm>
            <a:prstGeom prst="straightConnector1">
              <a:avLst/>
            </a:prstGeom>
            <a:noFill/>
            <a:ln cap="sq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2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Demokraatlikus riigis on kõrgeima võimu kandjaks RAHVAS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9975" y="2997200"/>
            <a:ext cx="4191000" cy="3214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Demokraatia liigid</a:t>
            </a:r>
            <a:endParaRPr/>
          </a:p>
        </p:txBody>
      </p:sp>
      <p:sp>
        <p:nvSpPr>
          <p:cNvPr id="39" name="Google Shape;39;p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ESINDUSDEMOKRAATIA- rahvas osaleb valitsemises esindajate ehk saadikute kaudu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OTSENE DEMOKRAATIA- igaüks ise saab oma seisukoha välja öelda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OSALUSDEMOKRAATIA- kodanike aktiivne osalemine poliitikas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 txBox="1"/>
          <p:nvPr>
            <p:ph idx="4294967295"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Otsene demokraatia</a:t>
            </a:r>
            <a:endParaRPr/>
          </a:p>
        </p:txBody>
      </p:sp>
      <p:sp>
        <p:nvSpPr>
          <p:cNvPr id="45" name="Google Shape;45;p4"/>
          <p:cNvSpPr txBox="1"/>
          <p:nvPr>
            <p:ph idx="4294967295" type="body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" name="Google Shape;46;p4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1844675"/>
            <a:ext cx="4038600" cy="287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4"/>
          <p:cNvPicPr preferRelativeResize="0"/>
          <p:nvPr>
            <p:ph idx="4294967295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1550" y="2205037"/>
            <a:ext cx="3024187" cy="2941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Esindusdemokraatia</a:t>
            </a:r>
            <a:endParaRPr/>
          </a:p>
        </p:txBody>
      </p:sp>
      <p:pic>
        <p:nvPicPr>
          <p:cNvPr id="53" name="Google Shape;53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50" y="333375"/>
            <a:ext cx="8229600" cy="6119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Millise demokraatia liigiga on tegemist?</a:t>
            </a:r>
            <a:endParaRPr/>
          </a:p>
        </p:txBody>
      </p:sp>
      <p:sp>
        <p:nvSpPr>
          <p:cNvPr id="65" name="Google Shape;65;p7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Riigikogu valimised-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Euroopa Liitu astumine-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Põhiseaduse muutmise otsustamine rahvahääletuse teel-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Euroopa Parlamendi valimised-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Õpilasomavalitsus kaasatakse õppekava väljatöötamisse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Õpetajate meeleavaldus Toompeal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Referendum Eesti iseseisvuse taastamiseks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Klassis pannakse hääletusele, kas senine klassivanem jätkab või mitte-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Kohaliku omavalitsuse valimised-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Vabade/demokraatlike valimiste tunnused</a:t>
            </a:r>
            <a:endParaRPr/>
          </a:p>
        </p:txBody>
      </p:sp>
      <p:sp>
        <p:nvSpPr>
          <p:cNvPr id="71" name="Google Shape;71;p8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Kandidaate ühele saadikukohale on mitu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Kõigil on võrdne võimalus oma vaateid propageerida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Kodanikul on õigus teha valik iseseisvalt ja hoida seda saladuses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Hääled loetakse ausalt ja tulemused avalikustatakse täielikult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Valimised toimuvad regulaarselt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9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Tänapäeva valimised on UNIVERSAALSED ehk valida saavad inimesed olenemata soost, nahavärvist, usulisest ja poliitilisest kuuluvusest jne.</a:t>
            </a:r>
            <a:endParaRPr/>
          </a:p>
          <a:p>
            <a:pPr indent="-1397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Enamikes riikides saadakse hääleõiguslikuks 18. aastaselt, nii ka Eestis. Eestis said naised valimisõiguse 1920. aastal.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Default 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2011-11-03T09:04:54Z</dcterms:created>
  <dc:creator>*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